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76" r:id="rId4"/>
    <p:sldId id="260" r:id="rId5"/>
    <p:sldId id="261" r:id="rId6"/>
    <p:sldId id="262" r:id="rId7"/>
    <p:sldId id="277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E84D1-179C-4855-8EF1-273FC9CB20BF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D12F3-A169-4849-B6C1-FB63FB95C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6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5A0CD-AC4C-40DF-9C7C-9AB09BD8DDE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085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5A0CD-AC4C-40DF-9C7C-9AB09BD8DDE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1667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5A0CD-AC4C-40DF-9C7C-9AB09BD8DDE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167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5A0CD-AC4C-40DF-9C7C-9AB09BD8DDE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0286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5A0CD-AC4C-40DF-9C7C-9AB09BD8DDE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477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B5A0CD-AC4C-40DF-9C7C-9AB09BD8DDE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320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A084E-0C08-438F-B5A5-45D962D74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F41743-77D1-4BC4-B99E-F8139DBF7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1366FD-93A8-4166-A42D-EF1AD6871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5C7838-FEDD-41FF-9735-950E0E9F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7A55CA-C9D2-4684-A5B6-BE6F3488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76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DEB98D-BD60-4F47-A7B7-33BD144AC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5746C8-2F91-4DBD-8C0D-47FD9DD53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F728E4-AA33-4D5B-897D-F09AD69CF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0BD776-1087-41C4-B2AB-72224B3D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385F2A-2DFB-4523-A8B7-46CE2DA94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153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C94D8-5AC6-46B5-A69F-8F2FFB8B6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AB8E1B-513D-4C1D-BDA1-71EF8268A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B57D5D-A8E8-4AC4-BF74-8963951B3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E72F37-5BDE-4348-A924-664092D73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36F1FB-D473-414D-A608-E4DB19581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23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9319A-D606-4609-9215-6BB0A2182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A63A8A-0EB1-4FEF-AF92-F9A9B190E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750E04-3FC9-4111-BA68-75AE9646C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F3336C-32DC-4691-AC5B-75091EF17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7442E1-0462-451B-91FC-ECC3C4D6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F5D819-3943-4C5B-879D-CBCCC53AC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69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8BF6DE-CF85-4F40-81E9-A181FDF41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230734-96B0-44FD-BEB1-147A7EAD4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8D85E5-B00D-4CEF-9FFB-157F9C1B5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7B05A36-4DDB-45CC-A09A-6DE7F5A03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BA2A17D-60D2-42D9-80D1-EF5DDF4A5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C3F1FBE-D6EB-4EA1-B039-4DF9A966F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D34269-056C-4460-B5FA-EB402032C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9212435-0ED8-4C3D-9445-DDB517291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18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569C6-8C08-411D-ADC2-E47710973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405C820-BAD2-4B6D-A7F0-FAAE55956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536478-6D6E-44CE-AF81-23831F536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8EC32C-3091-4DCC-B9E9-36F5AEE6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46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2D1E37-7B77-49A3-9E7F-A8E4ECE76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E8EE2B-690E-4992-AE79-877FC21A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7BA799F-6C01-4B5E-BB67-CB0231311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68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8A4ADF-37E2-452D-966F-CE8D4BEF6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D276BD-568F-4695-8973-9A53DC86E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36A761-4EDA-48CF-AD54-FE14FE2390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AD8F39-3BC1-4937-AE28-40062C453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8D1CED-48D2-4A5E-972C-22EBF7AE0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18F1E3-023F-42B3-97AF-0C5F818E0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882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3D2CFC-845F-4B8C-A5F4-51B6B4557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991286-06D7-455C-8054-F295B6B83C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31788A-1DF8-4150-B043-8498F4A25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484BBF-0B02-460B-B375-F8D5AEF8E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E8E8C8-B816-459C-BD69-87DF985CC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C3AE2B-7261-4E0B-A598-01DAFC890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56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ECA8FF-7935-4D73-B22F-D7215DA8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916B24-5133-4080-A376-6CDE5FCB2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1A9CAE-878C-4420-BEC0-39D41438E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11A28A-0382-496A-B334-1D0F642E8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A232B3-6D53-44B0-8FEC-086EF2523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84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005177-FACB-4781-BE60-762C0FF8B4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7D540D0-3983-4830-B095-77E31A99D9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4A43A7-5751-42EC-8E1A-AD2BE4FBA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935F3D-14F4-4773-8CC7-CCFED36C7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CE0DE6-20AE-4C2F-92BD-82B04FBB7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549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62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206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481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71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78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336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57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749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205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433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76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6C37D-5A09-4BB4-BCA6-EC004F840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2E4B25-5D40-42E3-A9CD-97878BB42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5008EC-5C99-4506-9806-2FBCFAD386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35486-35D4-469F-8E1C-F0461ABF7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FE82CA-D473-4B6F-95EF-000E024A1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66F91C-937F-456A-B02D-32FE93C5B7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11D47-E340-405F-AF57-87D885A9F5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77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0C639-3EA7-4531-98FF-7385CBACC868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9467B-4BCF-405D-9A13-EAB74FD0AB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6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67659"/>
            <a:ext cx="12192000" cy="290340"/>
          </a:xfrm>
          <a:prstGeom prst="rect">
            <a:avLst/>
          </a:prstGeom>
          <a:solidFill>
            <a:srgbClr val="009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08F5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830" y="235501"/>
            <a:ext cx="2227241" cy="2227241"/>
          </a:xfrm>
          <a:prstGeom prst="ellipse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2527FB-D237-455D-83AE-89026426C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89" y="3429000"/>
            <a:ext cx="2882432" cy="28520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DB9B07-35F7-4DCD-8F25-412296930D8B}"/>
              </a:ext>
            </a:extLst>
          </p:cNvPr>
          <p:cNvSpPr txBox="1"/>
          <p:nvPr/>
        </p:nvSpPr>
        <p:spPr>
          <a:xfrm>
            <a:off x="642612" y="235501"/>
            <a:ext cx="9345335" cy="331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 «ЗОЛ «Медная горка» - 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площадка 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лагерей с дневным пребыванием </a:t>
            </a:r>
          </a:p>
          <a:p>
            <a:pPr algn="ctr">
              <a:lnSpc>
                <a:spcPct val="150000"/>
              </a:lnSpc>
            </a:pPr>
            <a:r>
              <a:rPr lang="ru-RU" sz="36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Верхняя Пышма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56D69B-25FD-4A37-BD33-0C49A7201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5680" y="3203196"/>
            <a:ext cx="1858735" cy="197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25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67659"/>
            <a:ext cx="12192000" cy="290340"/>
          </a:xfrm>
          <a:prstGeom prst="rect">
            <a:avLst/>
          </a:prstGeom>
          <a:solidFill>
            <a:srgbClr val="009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08F5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412" y="1166842"/>
            <a:ext cx="84641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  <a:tabLst>
                <a:tab pos="450215" algn="l"/>
              </a:tabLs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Методическая площадка планирует деятельность в соответствии с планом работы учреждения, годовым планом работы МКУ «УО ГО Верхняя Пышма», с политикой в сфере организации отдыха и оздоровления детей, приоритетными направлениями деятельности. План работы утверждается директором учреждения, согласуется с МКУ «УО ГО Верхняя Пышма» и доводится до сведения учреждений через МКУ «УО ГО Верхняя Пышма».</a:t>
            </a:r>
          </a:p>
          <a:p>
            <a:pPr marL="285750" indent="-285750" algn="just">
              <a:buFont typeface="Wingdings" panose="05000000000000000000" pitchFamily="2" charset="2"/>
              <a:buChar char="q"/>
              <a:tabLst>
                <a:tab pos="450215" algn="l"/>
              </a:tabLs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Методическая площадка организует систематическую </a:t>
            </a:r>
            <a:r>
              <a:rPr lang="ru-RU" sz="16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стажировочную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площадку для вожатых и помощников вожатых организаций отдыха и оздоровления городского округа Верхняя Пышма.</a:t>
            </a:r>
          </a:p>
          <a:p>
            <a:pPr marL="285750" indent="-285750" algn="just">
              <a:buFont typeface="Wingdings" panose="05000000000000000000" pitchFamily="2" charset="2"/>
              <a:buChar char="q"/>
              <a:tabLst>
                <a:tab pos="450215" algn="l"/>
              </a:tabLs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Методическая площадка   создает необходимые организационные условия для повышения профессиональной компетентности специалистов организации отдыха и оздоровления детей.</a:t>
            </a:r>
          </a:p>
          <a:p>
            <a:pPr marL="285750" indent="-285750" algn="just">
              <a:buFont typeface="Wingdings" panose="05000000000000000000" pitchFamily="2" charset="2"/>
              <a:buChar char="q"/>
              <a:tabLst>
                <a:tab pos="450215" algn="l"/>
              </a:tabLs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Методическая площадка   создает условия для ознакомления специалистов организации отдыха и оздоровления детей с опытом работы учреждений методической площадки   и с опытом отдельных специалистов, участвующих в работе методической площадки.</a:t>
            </a:r>
          </a:p>
          <a:p>
            <a:pPr marL="285750" indent="-285750" algn="just">
              <a:buFont typeface="Wingdings" panose="05000000000000000000" pitchFamily="2" charset="2"/>
              <a:buChar char="q"/>
              <a:tabLst>
                <a:tab pos="450215" algn="l"/>
              </a:tabLst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Методическая площадка обеспечивает сбор, анализ и систематизацию опыта работы по направлению деятельности методической площадки.</a:t>
            </a:r>
          </a:p>
        </p:txBody>
      </p:sp>
      <p:pic>
        <p:nvPicPr>
          <p:cNvPr id="4" name="Рисунок 3" descr="Изображение выглядит как Мультфильм, иллюстрация, мультфильм, рисун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337DD18-3DAA-6F28-F2A3-57C0AA9A73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DFCFD"/>
              </a:clrFrom>
              <a:clrTo>
                <a:srgbClr val="FD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541" y="286235"/>
            <a:ext cx="3312459" cy="33124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BD7FEE-4308-4400-A7F6-82A3C063AE60}"/>
              </a:ext>
            </a:extLst>
          </p:cNvPr>
          <p:cNvSpPr txBox="1"/>
          <p:nvPr/>
        </p:nvSpPr>
        <p:spPr>
          <a:xfrm>
            <a:off x="3048699" y="154322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ВЗГЛЯД В БУДУЩЕЕ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54570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51A297-878B-484B-A9E0-C0F138FFA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118" y="3832434"/>
            <a:ext cx="1669210" cy="29640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83512C-4EC5-40BD-80F6-216FF5115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17" y="1336166"/>
            <a:ext cx="3675191" cy="20696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6B738E-50FA-4C67-933A-45CF2EFCBD6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5443" b="17921"/>
          <a:stretch/>
        </p:blipFill>
        <p:spPr>
          <a:xfrm>
            <a:off x="6992909" y="4267899"/>
            <a:ext cx="2081266" cy="20931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72B0742-59E8-43AC-A4D4-B06505CDEA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8798" y="0"/>
            <a:ext cx="1313945" cy="13914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1C5FFF-9CAC-4E4C-89C5-966F81212A2B}"/>
              </a:ext>
            </a:extLst>
          </p:cNvPr>
          <p:cNvSpPr txBox="1"/>
          <p:nvPr/>
        </p:nvSpPr>
        <p:spPr>
          <a:xfrm>
            <a:off x="1777068" y="262520"/>
            <a:ext cx="8456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БУМАЖКИ К ПРИКЛЮЧЕНИЮ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508155-BF8C-4F43-9547-FB2447DF3B55}"/>
              </a:ext>
            </a:extLst>
          </p:cNvPr>
          <p:cNvSpPr txBox="1"/>
          <p:nvPr/>
        </p:nvSpPr>
        <p:spPr>
          <a:xfrm>
            <a:off x="4703117" y="1315811"/>
            <a:ext cx="61971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ЦЕЛЬЮ деятельности методической площадки является развитие и совершенствование системы организации отдыха и оздоровления детей в городском округе Верхняя Пышма через методическую поддержку, распространение и внедрение актуального педагогического опыта, обеспечивающего решение приоритетных направлений для муниципальных учреждений отдыха и оздоровления детей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5EB3B9-C47A-41FE-8D30-312B316FB705}"/>
              </a:ext>
            </a:extLst>
          </p:cNvPr>
          <p:cNvSpPr txBox="1"/>
          <p:nvPr/>
        </p:nvSpPr>
        <p:spPr>
          <a:xfrm>
            <a:off x="218980" y="4019633"/>
            <a:ext cx="60946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деятельности методической площадки, определение содержания и форм организации методической работы осуществляет методический совет, созданный приказом директора учреждения, на базе которого организована методическая площадка, из числа специалистов учреждения и курирующего органа – МКУ «УО ГО Верхняя Пышма».</a:t>
            </a:r>
          </a:p>
        </p:txBody>
      </p:sp>
    </p:spTree>
    <p:extLst>
      <p:ext uri="{BB962C8B-B14F-4D97-AF65-F5344CB8AC3E}">
        <p14:creationId xmlns:p14="http://schemas.microsoft.com/office/powerpoint/2010/main" val="490914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67659"/>
            <a:ext cx="12192000" cy="290340"/>
          </a:xfrm>
          <a:prstGeom prst="rect">
            <a:avLst/>
          </a:prstGeom>
          <a:solidFill>
            <a:srgbClr val="009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08F5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56D69B-25FD-4A37-BD33-0C49A7201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2208" y="0"/>
            <a:ext cx="1425234" cy="15133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EC24CA-1815-4E48-B13B-A594493B0FE8}"/>
              </a:ext>
            </a:extLst>
          </p:cNvPr>
          <p:cNvSpPr txBox="1"/>
          <p:nvPr/>
        </p:nvSpPr>
        <p:spPr>
          <a:xfrm>
            <a:off x="3486308" y="181453"/>
            <a:ext cx="4718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В ЕДИНСТВЕ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32907D-D0AA-4DD5-B818-2B35F08AB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874" y="1023812"/>
            <a:ext cx="3651443" cy="205630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A2F23C-9182-4FBE-816F-1BED902262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740" t="7675" r="3899"/>
          <a:stretch/>
        </p:blipFill>
        <p:spPr>
          <a:xfrm>
            <a:off x="6797657" y="4242632"/>
            <a:ext cx="3296873" cy="20563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D6D48AE-1790-4285-AF91-8C627E6D08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2126" y="2752564"/>
            <a:ext cx="2959379" cy="16665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48D8DC-9D01-4900-94C4-56CE9B182525}"/>
              </a:ext>
            </a:extLst>
          </p:cNvPr>
          <p:cNvSpPr txBox="1"/>
          <p:nvPr/>
        </p:nvSpPr>
        <p:spPr>
          <a:xfrm>
            <a:off x="400761" y="1228902"/>
            <a:ext cx="619715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Деятельность методической площадки направлена на: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создание единого научно-методического пространства, обеспечивающего решение приоритетных задач для муниципальной системы организации отдыха и оздоровления детей,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оказание систематической методической помощи педагогическим работникам организации отдыха и оздоровления детей;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распространение передового педагогического опыта в сфере организации отдыха детей и их оздоровления;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установление эффективных связей между организациями отдыха и оздоровления детей городского округа Верхняя Пышма, создание профессионального педагогического сообщества в сфере организации отдыха и оздоровления детей;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участие в формировании банка информации о состоянии развития направления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028585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67659"/>
            <a:ext cx="12192000" cy="290340"/>
          </a:xfrm>
          <a:prstGeom prst="rect">
            <a:avLst/>
          </a:prstGeom>
          <a:solidFill>
            <a:srgbClr val="009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08F5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DB9B07-35F7-4DCD-8F25-412296930D8B}"/>
              </a:ext>
            </a:extLst>
          </p:cNvPr>
          <p:cNvSpPr txBox="1"/>
          <p:nvPr/>
        </p:nvSpPr>
        <p:spPr>
          <a:xfrm>
            <a:off x="4843160" y="208592"/>
            <a:ext cx="226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</a:t>
            </a:r>
            <a:endParaRPr lang="ru-RU" sz="3200" b="1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869ABB-7548-4392-BBE8-295B65402A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27" t="11625"/>
          <a:stretch/>
        </p:blipFill>
        <p:spPr>
          <a:xfrm>
            <a:off x="435212" y="2530889"/>
            <a:ext cx="2099707" cy="26023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98CD13-0178-40F3-9140-EEB3074CD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5097" y="2791995"/>
            <a:ext cx="2706309" cy="20297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365E14-629D-4BB2-8E50-E5DB9478F5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578" r="6683"/>
          <a:stretch/>
        </p:blipFill>
        <p:spPr>
          <a:xfrm>
            <a:off x="2796769" y="4116127"/>
            <a:ext cx="3027469" cy="20983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EA624F-36ED-4D98-A387-CB119D13CA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093" y="4127897"/>
            <a:ext cx="2695662" cy="21439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25BD810-535F-4075-B434-E487A114993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437" t="25321"/>
          <a:stretch/>
        </p:blipFill>
        <p:spPr>
          <a:xfrm>
            <a:off x="2817975" y="1908733"/>
            <a:ext cx="2878764" cy="19233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854911-1197-4B06-B3DD-9F4A040F50E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0801" r="26758" b="7667"/>
          <a:stretch/>
        </p:blipFill>
        <p:spPr>
          <a:xfrm>
            <a:off x="6215093" y="1908732"/>
            <a:ext cx="2625753" cy="19233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60926EF-D49A-4DC0-866F-5EA9F2B29C19}"/>
              </a:ext>
            </a:extLst>
          </p:cNvPr>
          <p:cNvSpPr txBox="1"/>
          <p:nvPr/>
        </p:nvSpPr>
        <p:spPr>
          <a:xfrm>
            <a:off x="1881705" y="881026"/>
            <a:ext cx="8050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ctr">
              <a:tabLst>
                <a:tab pos="450215" algn="l"/>
              </a:tabLst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Методическая площадка проводит анализ организованных и проведенных мероприятий и представляет ежегодный отчет о работе за год.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B2389B-6468-4C1D-A271-6EFCF5322D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4756" y="2969681"/>
            <a:ext cx="1842043" cy="184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88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6567659"/>
            <a:ext cx="12192000" cy="290340"/>
          </a:xfrm>
          <a:prstGeom prst="rect">
            <a:avLst/>
          </a:prstGeom>
          <a:solidFill>
            <a:srgbClr val="009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08F5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871" y="906941"/>
            <a:ext cx="66318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 w="19050">
                  <a:noFill/>
                </a:ln>
                <a:solidFill>
                  <a:srgbClr val="ED760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769" y="682339"/>
            <a:ext cx="3188855" cy="3188855"/>
          </a:xfrm>
          <a:prstGeom prst="ellipse">
            <a:avLst/>
          </a:prstGeom>
        </p:spPr>
      </p:pic>
      <p:pic>
        <p:nvPicPr>
          <p:cNvPr id="4" name="Рисунок 3" descr="Изображение выглядит как Мультфильм, иллюстрация, мультфильм, рисун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337DD18-3DAA-6F28-F2A3-57C0AA9A73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CFD"/>
              </a:clrFrom>
              <a:clrTo>
                <a:srgbClr val="FDFC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799" y="3255200"/>
            <a:ext cx="3312459" cy="331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199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372</Words>
  <Application>Microsoft Office PowerPoint</Application>
  <PresentationFormat>Широкоэкранный</PresentationFormat>
  <Paragraphs>29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Хабибрахманова</dc:creator>
  <cp:lastModifiedBy>Мария Хабибрахманова</cp:lastModifiedBy>
  <cp:revision>5</cp:revision>
  <dcterms:created xsi:type="dcterms:W3CDTF">2026-06-08T09:59:19Z</dcterms:created>
  <dcterms:modified xsi:type="dcterms:W3CDTF">2026-06-09T11:05:47Z</dcterms:modified>
</cp:coreProperties>
</file>